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9" r:id="rId2"/>
    <p:sldId id="377" r:id="rId3"/>
    <p:sldId id="261" r:id="rId4"/>
    <p:sldId id="366" r:id="rId5"/>
    <p:sldId id="368" r:id="rId6"/>
    <p:sldId id="381" r:id="rId7"/>
    <p:sldId id="262" r:id="rId8"/>
    <p:sldId id="369" r:id="rId9"/>
    <p:sldId id="371" r:id="rId10"/>
    <p:sldId id="372" r:id="rId11"/>
    <p:sldId id="374" r:id="rId12"/>
    <p:sldId id="375" r:id="rId13"/>
    <p:sldId id="378" r:id="rId14"/>
    <p:sldId id="379" r:id="rId15"/>
    <p:sldId id="380" r:id="rId16"/>
    <p:sldId id="383" r:id="rId17"/>
    <p:sldId id="394" r:id="rId18"/>
    <p:sldId id="393" r:id="rId19"/>
    <p:sldId id="376" r:id="rId20"/>
    <p:sldId id="364" r:id="rId21"/>
    <p:sldId id="382" r:id="rId22"/>
    <p:sldId id="365" r:id="rId23"/>
    <p:sldId id="392" r:id="rId24"/>
    <p:sldId id="395" r:id="rId25"/>
    <p:sldId id="396" r:id="rId26"/>
    <p:sldId id="397" r:id="rId27"/>
    <p:sldId id="390" r:id="rId28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61"/>
            <p14:sldId id="282"/>
            <p14:sldId id="262"/>
          </p14:sldIdLst>
        </p14:section>
        <p14:section name="Раздел 1" id="{6D9936A3-3945-4757-BC8B-B5C252D8E036}">
          <p14:sldIdLst>
            <p14:sldId id="299"/>
            <p14:sldId id="339"/>
            <p14:sldId id="360"/>
            <p14:sldId id="349"/>
            <p14:sldId id="363"/>
            <p14:sldId id="362"/>
            <p14:sldId id="353"/>
            <p14:sldId id="364"/>
            <p14:sldId id="365"/>
            <p14:sldId id="361"/>
            <p14:sldId id="318"/>
            <p14:sldId id="322"/>
            <p14:sldId id="308"/>
            <p14:sldId id="307"/>
            <p14:sldId id="317"/>
            <p14:sldId id="310"/>
            <p14:sldId id="357"/>
            <p14:sldId id="306"/>
            <p14:sldId id="287"/>
            <p14:sldId id="302"/>
            <p14:sldId id="313"/>
            <p14:sldId id="316"/>
            <p14:sldId id="303"/>
            <p14:sldId id="305"/>
            <p14:sldId id="270"/>
            <p14:sldId id="332"/>
            <p14:sldId id="331"/>
            <p14:sldId id="335"/>
            <p14:sldId id="336"/>
            <p14:sldId id="334"/>
            <p14:sldId id="338"/>
            <p14:sldId id="358"/>
            <p14:sldId id="311"/>
            <p14:sldId id="277"/>
            <p14:sldId id="359"/>
            <p14:sldId id="315"/>
            <p14:sldId id="333"/>
            <p14:sldId id="301"/>
          </p14:sldIdLst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>
            <p14:sldId id="320"/>
          </p14:sldIdLst>
        </p14:section>
        <p14:section name="Заключение и итог" id="{790CEF5B-569A-4C2F-BED5-750B08C0E5AD}">
          <p14:sldIdLst>
            <p14:sldId id="278"/>
            <p14:sldId id="309"/>
            <p14:sldId id="281"/>
            <p14:sldId id="355"/>
            <p14:sldId id="326"/>
            <p14:sldId id="344"/>
            <p14:sldId id="328"/>
          </p14:sldIdLst>
        </p14:section>
        <p14:section name="Приложение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3300"/>
    <a:srgbClr val="009ED6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7" autoAdjust="0"/>
    <p:restoredTop sz="94946" autoAdjust="0"/>
  </p:normalViewPr>
  <p:slideViewPr>
    <p:cSldViewPr>
      <p:cViewPr>
        <p:scale>
          <a:sx n="95" d="100"/>
          <a:sy n="95" d="100"/>
        </p:scale>
        <p:origin x="-47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3188"/>
    </p:cViewPr>
  </p:sorterViewPr>
  <p:notesViewPr>
    <p:cSldViewPr>
      <p:cViewPr varScale="1">
        <p:scale>
          <a:sx n="79" d="100"/>
          <a:sy n="79" d="100"/>
        </p:scale>
        <p:origin x="-304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9;&#1089;&#1087;&#1077;&#1074;&#1072;&#1077;&#1084;&#1086;&#1089;&#1090;&#1100;\&#1050;&#1072;&#1095;&#1040;&#1073;&#1089;&#1086;&#108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b="1" baseline="0" dirty="0">
                <a:solidFill>
                  <a:srgbClr val="FF0000"/>
                </a:solidFill>
              </a:rPr>
              <a:t>Результаты освоения обучающимися,  образовательных </a:t>
            </a:r>
            <a:r>
              <a:rPr lang="ru-RU" sz="2000" b="1" i="0" u="none" strike="noStrike" baseline="0" dirty="0">
                <a:solidFill>
                  <a:srgbClr val="FF0000"/>
                </a:solidFill>
              </a:rPr>
              <a:t>программ и показатели динамики их достижений </a:t>
            </a:r>
            <a:r>
              <a:rPr lang="ru-RU" sz="2000" b="1" baseline="0" dirty="0">
                <a:solidFill>
                  <a:srgbClr val="FF0000"/>
                </a:solidFill>
              </a:rPr>
              <a:t>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Лист1!$A$5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spPr>
            <a:ln w="28575">
              <a:solidFill>
                <a:srgbClr val="FFFF00">
                  <a:alpha val="93000"/>
                </a:srgbClr>
              </a:solidFill>
            </a:ln>
          </c:spPr>
          <c:dPt>
            <c:idx val="0"/>
            <c:spPr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8900000" scaled="0"/>
                <a:tileRect/>
              </a:gradFill>
              <a:ln w="28575">
                <a:solidFill>
                  <a:srgbClr val="FFFF00">
                    <a:alpha val="93000"/>
                  </a:srgbClr>
                </a:solidFill>
              </a:ln>
            </c:spPr>
          </c:dPt>
          <c:dPt>
            <c:idx val="1"/>
            <c:spPr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8900000" scaled="0"/>
              </a:gradFill>
              <a:ln w="28575">
                <a:solidFill>
                  <a:srgbClr val="FFFF00">
                    <a:alpha val="93000"/>
                  </a:srgbClr>
                </a:solidFill>
              </a:ln>
            </c:spPr>
          </c:dPt>
          <c:dLbls>
            <c:txPr>
              <a:bodyPr/>
              <a:lstStyle/>
              <a:p>
                <a:pPr>
                  <a:defRPr sz="1600" baseline="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Лист1!$B$4:$C$4</c:f>
              <c:strCache>
                <c:ptCount val="2"/>
                <c:pt idx="0">
                  <c:v>2010-11 уч. год 3 курс </c:v>
                </c:pt>
                <c:pt idx="1">
                  <c:v>2011-12 уч. год 4 курс 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Лист1!$A$6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0" scaled="0"/>
              <a:tileRect/>
            </a:gradFill>
            <a:ln w="19050">
              <a:solidFill>
                <a:srgbClr val="C00000"/>
              </a:solidFill>
            </a:ln>
          </c:spPr>
          <c:dLbls>
            <c:txPr>
              <a:bodyPr/>
              <a:lstStyle/>
              <a:p>
                <a:pPr>
                  <a:defRPr sz="1600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Лист1!$B$4:$C$4</c:f>
              <c:strCache>
                <c:ptCount val="2"/>
                <c:pt idx="0">
                  <c:v>2010-11 уч. год 3 курс </c:v>
                </c:pt>
                <c:pt idx="1">
                  <c:v>2011-12 уч. год 4 курс 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>
                  <c:v>28</c:v>
                </c:pt>
                <c:pt idx="1">
                  <c:v>33</c:v>
                </c:pt>
              </c:numCache>
            </c:numRef>
          </c:val>
        </c:ser>
        <c:dLbls>
          <c:showVal val="1"/>
        </c:dLbls>
        <c:axId val="79186944"/>
        <c:axId val="79205120"/>
      </c:barChart>
      <c:catAx>
        <c:axId val="791869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79205120"/>
        <c:crosses val="autoZero"/>
        <c:auto val="1"/>
        <c:lblAlgn val="ctr"/>
        <c:lblOffset val="100"/>
      </c:catAx>
      <c:valAx>
        <c:axId val="792051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400" baseline="0" dirty="0">
                    <a:solidFill>
                      <a:schemeClr val="tx2"/>
                    </a:solidFill>
                  </a:rPr>
                  <a:t>Проценты</a:t>
                </a:r>
              </a:p>
            </c:rich>
          </c:tx>
          <c:layout>
            <c:manualLayout>
              <c:xMode val="edge"/>
              <c:yMode val="edge"/>
              <c:x val="1.907973235578142E-2"/>
              <c:y val="0.47603690161352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79186944"/>
        <c:crosses val="autoZero"/>
        <c:crossBetween val="between"/>
      </c:valAx>
      <c:sp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17005771887312826"/>
          <c:y val="0.93035087791455762"/>
          <c:w val="0.65988456225374525"/>
          <c:h val="5.2933990860969227E-2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21.11.2012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8073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rPr/>
              <a:pPr/>
              <a:t>12/17/2009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146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 dirty="0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 dirty="0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dirty="0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/>
              <a:pPr/>
              <a:t>12/17/2009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0.gi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895528" y="1592796"/>
            <a:ext cx="4248472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48064" y="44624"/>
            <a:ext cx="4032448" cy="1444109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  <a:latin typeface="+mn-lt"/>
              </a:rPr>
              <a:t>Государственное образовательное учреждение  среднего профессионального образования 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А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грарный колледж п. Школьный</a:t>
            </a:r>
            <a:endParaRPr lang="ru-RU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4077072"/>
            <a:ext cx="5328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Борисовой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Тамары Борисовны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2632693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реподавателя иностранного языка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user\Documents\IMG_05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86377"/>
            <a:ext cx="3672408" cy="2462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142900"/>
            <a:ext cx="8077200" cy="1000132"/>
          </a:xfrm>
        </p:spPr>
        <p:txBody>
          <a:bodyPr>
            <a:noAutofit/>
          </a:bodyPr>
          <a:lstStyle/>
          <a:p>
            <a:pPr marL="533400" indent="-533400">
              <a:lnSpc>
                <a:spcPct val="80000"/>
              </a:lnSpc>
            </a:pPr>
            <a:r>
              <a:rPr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современных </a:t>
            </a:r>
            <a:r>
              <a:rPr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образовательных технологий </a:t>
            </a:r>
            <a:r>
              <a:rPr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процессе обучения английскому языку  </a:t>
            </a:r>
          </a:p>
        </p:txBody>
      </p:sp>
      <p:graphicFrame>
        <p:nvGraphicFramePr>
          <p:cNvPr id="3" name="Group 40"/>
          <p:cNvGraphicFramePr>
            <a:graphicFrameLocks/>
          </p:cNvGraphicFramePr>
          <p:nvPr/>
        </p:nvGraphicFramePr>
        <p:xfrm>
          <a:off x="1071538" y="648570"/>
          <a:ext cx="7929619" cy="5975328"/>
        </p:xfrm>
        <a:graphic>
          <a:graphicData uri="http://schemas.openxmlformats.org/drawingml/2006/table">
            <a:tbl>
              <a:tblPr/>
              <a:tblGrid>
                <a:gridCol w="1585930"/>
                <a:gridCol w="1628780"/>
                <a:gridCol w="1807401"/>
                <a:gridCol w="2907508"/>
              </a:tblGrid>
              <a:tr h="1132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образовательной технологии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Группы, в которых используется технология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Компетенции, на формирование которых направлено использование образовательной технологии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Эффекты использования современных образовательных технологий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3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1.Личностно-ориентированные технологии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110, 310, 510, 109,  309.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ОК1, ОК2, ОК3,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Возрастание роли предметно-профессиональной мотивации в учении, развитие профессиональных компетенций выстраивание личностной траектории обучения.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1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2.Метод проектов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211, 411, 511, 611, 409.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ОК2, ОК3, ОК4, ОК6, ОК7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Развитие коммуникативной компетенции студентов. Воспитание самоорганизации самообучения, развитие творческих способностей, интереса к английскому языку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освоение профессиональных навыков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3.Информационно-коммуникационные технологии (ИКТ)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112.1, 112.2, 212, 312, 412, 512,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ОК1, ОК2, ОК3, ОК4, ОК5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Активация наглядно-образного и теоретического мышления обучающихся; обучение строится на основе личностной ориентации обучения, способствует развитию творческой активности, создание условий для развития коммуникативных компетенций в области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аудирования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говорения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3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4.Здоровье-сберегающие образовательные технологии (ЗОТ)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111.1, 111.2, 311.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ОК2, ОК4.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Воспитание у обучающихся культуры здорового образа жизни, способствует сохранению и укреплению здоровья. Формирование ценностного отношения к здоровью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552" y="285728"/>
            <a:ext cx="8604448" cy="7858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представление собственного педагогического опыта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2508176"/>
              </p:ext>
            </p:extLst>
          </p:nvPr>
        </p:nvGraphicFramePr>
        <p:xfrm>
          <a:off x="714348" y="1147798"/>
          <a:ext cx="8215369" cy="4698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2036486"/>
                <a:gridCol w="3500462"/>
                <a:gridCol w="1749727"/>
              </a:tblGrid>
              <a:tr h="720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представления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 опыта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Статус мероприятия</a:t>
                      </a:r>
                      <a:endParaRPr lang="ru-RU" dirty="0"/>
                    </a:p>
                  </a:txBody>
                  <a:tcPr/>
                </a:tc>
              </a:tr>
              <a:tr h="135664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2011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Выступление на педагогическом совете ГОУ СПО Аграрный колледж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Защита</a:t>
                      </a:r>
                      <a:r>
                        <a:rPr lang="ru-RU" sz="1600" b="0" baseline="0" dirty="0" smtClean="0"/>
                        <a:t> работы творческой группы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ОУ</a:t>
                      </a:r>
                      <a:endParaRPr lang="ru-RU" sz="1600" b="0" dirty="0"/>
                    </a:p>
                  </a:txBody>
                  <a:tcPr/>
                </a:tc>
              </a:tr>
              <a:tr h="15149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Участие в выездном областном  методическом объединении преподавателей английского языка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Оформление УМК по предмету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областной</a:t>
                      </a:r>
                      <a:endParaRPr lang="ru-RU" sz="1600" dirty="0"/>
                    </a:p>
                  </a:txBody>
                  <a:tcPr/>
                </a:tc>
              </a:tr>
              <a:tr h="103968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300"/>
                          </a:solidFill>
                          <a:effectLst/>
                        </a:rPr>
                        <a:t>Практико- ориентированный урок в гр. 409 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3300"/>
                          </a:solidFill>
                          <a:effectLst/>
                        </a:rPr>
                        <a:t>«Оформление выездных документов»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ОУ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29850206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552" y="142852"/>
            <a:ext cx="8604448" cy="10001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представление собственного педагогического опыта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7270589"/>
              </p:ext>
            </p:extLst>
          </p:nvPr>
        </p:nvGraphicFramePr>
        <p:xfrm>
          <a:off x="642910" y="1107583"/>
          <a:ext cx="8285574" cy="524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630"/>
                <a:gridCol w="2125430"/>
                <a:gridCol w="3458835"/>
                <a:gridCol w="1764679"/>
              </a:tblGrid>
              <a:tr h="7413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представления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 опыта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Статус мероприятия</a:t>
                      </a:r>
                      <a:endParaRPr lang="ru-RU" dirty="0"/>
                    </a:p>
                  </a:txBody>
                  <a:tcPr/>
                </a:tc>
              </a:tr>
              <a:tr h="14184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3300"/>
                          </a:solidFill>
                          <a:effectLst/>
                        </a:rPr>
                        <a:t>Участие в работе научно – практического семинара г. Новокузнецк</a:t>
                      </a:r>
                      <a:endParaRPr lang="ru-RU" sz="1800" dirty="0">
                        <a:solidFill>
                          <a:srgbClr val="0033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3300"/>
                          </a:solidFill>
                          <a:effectLst/>
                        </a:rPr>
                        <a:t>Активизация работы над лексикой</a:t>
                      </a:r>
                      <a:endParaRPr lang="ru-RU" dirty="0">
                        <a:solidFill>
                          <a:srgbClr val="0033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областной</a:t>
                      </a:r>
                      <a:endParaRPr lang="ru-RU" dirty="0"/>
                    </a:p>
                  </a:txBody>
                  <a:tcPr/>
                </a:tc>
              </a:tr>
              <a:tr h="19799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300"/>
                          </a:solidFill>
                          <a:effectLst/>
                        </a:rPr>
                        <a:t>Участие в работе городского методического объединения преподавателей английского языка ОУ СПО Кемеровской области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Возможности кабинета иностранного языка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городской</a:t>
                      </a:r>
                      <a:endParaRPr lang="ru-RU" sz="1600" dirty="0"/>
                    </a:p>
                  </a:txBody>
                  <a:tcPr/>
                </a:tc>
              </a:tr>
              <a:tr h="1003213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810509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552" y="214290"/>
            <a:ext cx="8604448" cy="8572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представление собственного педагогического опыта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465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2358" y="1086731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41529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3454" y="1467078"/>
            <a:ext cx="707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2012г. – Участие в работе научно – практического семинара по теме «Активизация работы над лексикой» г. Новокузнецк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812885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552" y="0"/>
            <a:ext cx="8604448" cy="7857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представление собственного педагогического опыта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772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2358" y="1086731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785794"/>
            <a:ext cx="6742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2011г. - Практико- ориентированный урок в гр. 409 по теме </a:t>
            </a:r>
            <a:endPara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выездных документов»</a:t>
            </a:r>
          </a:p>
        </p:txBody>
      </p:sp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1742" y="1428736"/>
            <a:ext cx="666051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034596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552" y="0"/>
            <a:ext cx="8604448" cy="7857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представление собственного педагогического опыта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465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2358" y="1086731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8319">
            <a:off x="433542" y="1475592"/>
            <a:ext cx="3096344" cy="253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4653136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г. – Участие в работе городского методического объединения преподавателей английского языка ОУ СПО Кемеровской области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01" y="1116080"/>
            <a:ext cx="2771353" cy="248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58" y="3746500"/>
            <a:ext cx="41529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038336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8024842" cy="796908"/>
          </a:xfrm>
        </p:spPr>
        <p:txBody>
          <a:bodyPr>
            <a:normAutofit fontScale="90000"/>
          </a:bodyPr>
          <a:lstStyle/>
          <a:p>
            <a:pPr algn="ctr"/>
            <a:r>
              <a:rPr sz="3600" smtClean="0">
                <a:solidFill>
                  <a:schemeClr val="tx2"/>
                </a:solidFill>
              </a:rPr>
              <a:t>Заседание пед.совета</a:t>
            </a:r>
            <a:br>
              <a:rPr sz="3600" smtClean="0">
                <a:solidFill>
                  <a:schemeClr val="tx2"/>
                </a:solidFill>
              </a:rPr>
            </a:br>
            <a:r>
              <a:rPr sz="3600" smtClean="0">
                <a:solidFill>
                  <a:schemeClr val="tx2"/>
                </a:solidFill>
              </a:rPr>
              <a:t>22.12.2011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1026" name="Picture 2" descr="F:\Фото с педсовета\PC228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01738"/>
            <a:ext cx="7000924" cy="49562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-142900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</a:t>
            </a:r>
            <a:r>
              <a:rPr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представление собственного педагогического опыта </a:t>
            </a:r>
            <a:endParaRPr lang="ru-RU" sz="3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28604"/>
            <a:ext cx="8077200" cy="984028"/>
          </a:xfrm>
        </p:spPr>
        <p:txBody>
          <a:bodyPr>
            <a:normAutofit/>
          </a:bodyPr>
          <a:lstStyle/>
          <a:p>
            <a:pPr algn="ctr"/>
            <a:r>
              <a:rPr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2.3. </a:t>
            </a:r>
            <a:r>
              <a:rPr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Название методических разработок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1214422"/>
          <a:ext cx="8077200" cy="8572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23918"/>
                <a:gridCol w="2206962"/>
                <a:gridCol w="1615440"/>
                <a:gridCol w="1615440"/>
                <a:gridCol w="1615440"/>
              </a:tblGrid>
              <a:tr h="196449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в пл.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 написания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245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Учебно-методическое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пособие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latin typeface="Times New Roman" pitchFamily="18" charset="0"/>
                          <a:cs typeface="Times New Roman" pitchFamily="18" charset="0"/>
                        </a:rPr>
                        <a:t>Фонетический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курс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4572032" cy="42148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357431"/>
            <a:ext cx="3929090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28604"/>
            <a:ext cx="8077200" cy="984028"/>
          </a:xfrm>
        </p:spPr>
        <p:txBody>
          <a:bodyPr>
            <a:normAutofit fontScale="90000"/>
          </a:bodyPr>
          <a:lstStyle/>
          <a:p>
            <a:pPr algn="ctr"/>
            <a:r>
              <a:rPr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Результаты педагогической деятельности в межаттестационный период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62000" y="1597025"/>
          <a:ext cx="8077200" cy="5046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552" y="0"/>
            <a:ext cx="8604448" cy="1857364"/>
          </a:xfrm>
        </p:spPr>
        <p:txBody>
          <a:bodyPr>
            <a:noAutofit/>
          </a:bodyPr>
          <a:lstStyle/>
          <a:p>
            <a:pPr algn="ctr"/>
            <a:r>
              <a:rPr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по обобщению и распростронению собственного педогагического опыта. Теоретическое представление собственного </a:t>
            </a:r>
            <a:r>
              <a:rPr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465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2358" y="1086731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4455497"/>
              </p:ext>
            </p:extLst>
          </p:nvPr>
        </p:nvGraphicFramePr>
        <p:xfrm>
          <a:off x="642878" y="1643050"/>
          <a:ext cx="8358278" cy="435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953"/>
                <a:gridCol w="2226779"/>
                <a:gridCol w="3336774"/>
                <a:gridCol w="1960772"/>
              </a:tblGrid>
              <a:tr h="5875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представления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 опыта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Статус мероприятия</a:t>
                      </a:r>
                      <a:endParaRPr lang="ru-RU" dirty="0"/>
                    </a:p>
                  </a:txBody>
                  <a:tcPr/>
                </a:tc>
              </a:tr>
              <a:tr h="5986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научно-практической конференции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«Проблемы современной молодежи и пути их решения»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«Мы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здоровый образ жизни»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86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Международной заочной научно- практической конференции «Современное общество, образование и наука»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Исследование компетенций первокурсников – залог успешной работы по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английскому языку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8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04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13128044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7072" y="-6844655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49040" y="95137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Цель педагогической деятельности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3756" y="1980508"/>
            <a:ext cx="54380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эффективных УСЛОВИЙ для  развития  профессиональной личности конкурентоспособного выпускника</a:t>
            </a:r>
          </a:p>
        </p:txBody>
      </p:sp>
      <p:pic>
        <p:nvPicPr>
          <p:cNvPr id="7170" name="Picture 2" descr="H:\картинка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74" y="1484784"/>
            <a:ext cx="2354052" cy="3141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7607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552" y="214290"/>
            <a:ext cx="8604448" cy="928710"/>
          </a:xfrm>
        </p:spPr>
        <p:txBody>
          <a:bodyPr>
            <a:noAutofit/>
          </a:bodyPr>
          <a:lstStyle/>
          <a:p>
            <a:pPr algn="ctr"/>
            <a:r>
              <a:rPr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4.1.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Теоретическое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представление собственного педагогического опыта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888" y="1123029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2012г.-Участие в Международной заочной научно- практической конференции «Современное общество, образование и наука»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465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209">
            <a:off x="5924224" y="3993331"/>
            <a:ext cx="3074361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8749">
            <a:off x="403042" y="3961286"/>
            <a:ext cx="3074360" cy="207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5100"/>
            <a:ext cx="31115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7576016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Борисова Т.Б\IMG_0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407196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857356" y="71435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mtClean="0">
                <a:solidFill>
                  <a:schemeClr val="tx2"/>
                </a:solidFill>
              </a:rPr>
              <a:t>13 февраля 2012г. </a:t>
            </a:r>
            <a:r>
              <a:rPr lang="ru-RU" dirty="0" smtClean="0">
                <a:solidFill>
                  <a:schemeClr val="tx2"/>
                </a:solidFill>
              </a:rPr>
              <a:t>Р</a:t>
            </a:r>
            <a:r>
              <a:rPr smtClean="0">
                <a:solidFill>
                  <a:schemeClr val="tx2"/>
                </a:solidFill>
              </a:rPr>
              <a:t>абота секции "Мы за здоровый образ жизни"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1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4.2 </a:t>
            </a:r>
            <a:r>
              <a:rPr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   </a:t>
            </a:r>
            <a:r>
              <a:rPr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Теоретическое представление собственного педагогического опыта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4071966" cy="47863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552" y="214290"/>
            <a:ext cx="8604448" cy="928710"/>
          </a:xfrm>
        </p:spPr>
        <p:txBody>
          <a:bodyPr>
            <a:noAutofit/>
          </a:bodyPr>
          <a:lstStyle/>
          <a:p>
            <a:pPr algn="ctr"/>
            <a:r>
              <a:rPr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Непрерывное профессиональное образование и </a:t>
            </a:r>
            <a:r>
              <a:rPr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саморазвитие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107154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5.1.</a:t>
            </a:r>
            <a:r>
              <a:rPr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Страничка на сайте: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Agrocollege75@mail.ru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358" y="1086731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1428736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5.2.</a:t>
            </a:r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1472" y="1785926"/>
          <a:ext cx="8429688" cy="275687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04948"/>
                <a:gridCol w="1404948"/>
                <a:gridCol w="1404948"/>
                <a:gridCol w="1404948"/>
                <a:gridCol w="1404948"/>
                <a:gridCol w="1404948"/>
              </a:tblGrid>
              <a:tr h="74519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Название курсов повышение квалификации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Организация, проводившая курсы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 часов аудиторных</a:t>
                      </a:r>
                      <a:r>
                        <a:rPr lang="ru-RU" sz="1200" baseline="0" dirty="0" smtClean="0"/>
                        <a:t> занятий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 полученного документа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979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88031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Психолого-педогагические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основы, теория и методика преподавания иностранного языка в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профельной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МОУ ДПО Институт повышения квалификации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 Новокузнецк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 января - 4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марта 2008 года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Свидетельство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 повышении квалификации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1472" y="4500570"/>
          <a:ext cx="8429688" cy="146938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04948"/>
                <a:gridCol w="1404948"/>
                <a:gridCol w="1404948"/>
                <a:gridCol w="1404948"/>
                <a:gridCol w="1404948"/>
                <a:gridCol w="1404948"/>
              </a:tblGrid>
              <a:tr h="14693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Психолого-педагогические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основы профессиональной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дейтельности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КРИРПО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108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 октября – 26 октября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2012 года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Свидетельство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37647582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3108" y="1000108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5.3</a:t>
            </a:r>
            <a:r>
              <a:rPr sz="2400" smtClean="0">
                <a:solidFill>
                  <a:srgbClr val="FF0000"/>
                </a:solidFill>
              </a:rPr>
              <a:t>. </a:t>
            </a:r>
            <a:r>
              <a:rPr sz="2400" smtClean="0"/>
              <a:t>Тема самообразования "Личностно-ориентированный подход в обучении английскому языку. </a:t>
            </a:r>
          </a:p>
          <a:p>
            <a:r>
              <a:rPr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5.4.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/>
              <a:t>Участие в работе творческой группы</a:t>
            </a:r>
          </a:p>
          <a:p>
            <a:endParaRPr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57290" y="4857760"/>
          <a:ext cx="7000924" cy="17859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91408"/>
                <a:gridCol w="1735441"/>
                <a:gridCol w="2983003"/>
                <a:gridCol w="1491072"/>
              </a:tblGrid>
              <a:tr h="178595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2012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ВНИГ «Школа педагогического мастерства»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Начальный курс работы в программе </a:t>
                      </a:r>
                      <a:r>
                        <a:rPr lang="en-US" sz="1600" b="0" dirty="0" smtClean="0"/>
                        <a:t>MS</a:t>
                      </a:r>
                      <a:r>
                        <a:rPr lang="en-US" sz="1600" b="0" baseline="0" dirty="0" smtClean="0"/>
                        <a:t> Excel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ОУ</a:t>
                      </a:r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357290" y="3357562"/>
          <a:ext cx="7000924" cy="15138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85818"/>
                <a:gridCol w="1714512"/>
                <a:gridCol w="3000396"/>
                <a:gridCol w="1500198"/>
              </a:tblGrid>
              <a:tr h="151384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Сроки</a:t>
                      </a:r>
                      <a:r>
                        <a:rPr lang="ru-RU" sz="1400" b="0" baseline="0" dirty="0" smtClean="0"/>
                        <a:t> работы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Название творческой группы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Тема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Статус учреждения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801914"/>
          </a:xfrm>
        </p:spPr>
        <p:txBody>
          <a:bodyPr>
            <a:normAutofit fontScale="90000"/>
          </a:bodyPr>
          <a:lstStyle/>
          <a:p>
            <a:r>
              <a:rPr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Отзывы о педагогической деятельности</a:t>
            </a:r>
            <a:br>
              <a:rPr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6.1. </a:t>
            </a:r>
            <a:r>
              <a:rPr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занятия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1697">
            <a:off x="1112679" y="2822864"/>
            <a:ext cx="2784625" cy="37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936">
            <a:off x="5480861" y="2899617"/>
            <a:ext cx="3234785" cy="358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801914"/>
          </a:xfrm>
        </p:spPr>
        <p:txBody>
          <a:bodyPr>
            <a:normAutofit/>
          </a:bodyPr>
          <a:lstStyle/>
          <a:p>
            <a:pPr algn="ctr"/>
            <a:r>
              <a:rPr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6.2. </a:t>
            </a:r>
            <a:r>
              <a:rPr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Рецензия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5"/>
            <a:ext cx="6500858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077200" cy="642942"/>
          </a:xfrm>
        </p:spPr>
        <p:txBody>
          <a:bodyPr>
            <a:normAutofit/>
          </a:bodyPr>
          <a:lstStyle/>
          <a:p>
            <a:pPr algn="ctr"/>
            <a:r>
              <a:rPr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Учебно-материальная база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857232"/>
            <a:ext cx="5715040" cy="600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742" y="770586"/>
            <a:ext cx="6660515" cy="5316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324544" y="-171400"/>
            <a:ext cx="5472608" cy="7428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99592" y="428604"/>
            <a:ext cx="8077200" cy="5709316"/>
          </a:xfrm>
        </p:spPr>
        <p:txBody>
          <a:bodyPr>
            <a:normAutofit/>
          </a:bodyPr>
          <a:lstStyle/>
          <a:p>
            <a:pPr>
              <a:defRPr/>
            </a:pP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Clr>
                <a:srgbClr val="C94009"/>
              </a:buClr>
              <a:buFont typeface="Wingdings" pitchFamily="2" charset="2"/>
              <a:buAutoNum type="arabicPeriod"/>
            </a:pPr>
            <a:r>
              <a:rPr sz="2400" smtClean="0"/>
              <a:t>Общие сведения </a:t>
            </a:r>
          </a:p>
          <a:p>
            <a:pPr marL="533400" indent="-533400">
              <a:lnSpc>
                <a:spcPct val="80000"/>
              </a:lnSpc>
              <a:buClr>
                <a:srgbClr val="C94009"/>
              </a:buClr>
              <a:buFont typeface="Wingdings" pitchFamily="2" charset="2"/>
              <a:buAutoNum type="arabicPeriod" startAt="2"/>
            </a:pPr>
            <a:r>
              <a:rPr sz="2400" smtClean="0"/>
              <a:t>Использование в образовательном процессе современных образовательных технологий </a:t>
            </a:r>
          </a:p>
          <a:p>
            <a:pPr marL="533400" indent="-533400">
              <a:lnSpc>
                <a:spcPct val="80000"/>
              </a:lnSpc>
              <a:buClr>
                <a:srgbClr val="C94009"/>
              </a:buClr>
              <a:buFont typeface="Wingdings" pitchFamily="2" charset="2"/>
              <a:buAutoNum type="arabicPeriod" startAt="2"/>
            </a:pPr>
            <a:r>
              <a:rPr sz="2400" smtClean="0"/>
              <a:t>Результаты педагогической деятельности в межаттестационный период </a:t>
            </a:r>
          </a:p>
          <a:p>
            <a:pPr marL="533400" indent="-533400">
              <a:lnSpc>
                <a:spcPct val="80000"/>
              </a:lnSpc>
              <a:buClr>
                <a:srgbClr val="C94009"/>
              </a:buClr>
              <a:buFont typeface="Wingdings" pitchFamily="2" charset="2"/>
              <a:buAutoNum type="arabicPeriod" startAt="2"/>
            </a:pPr>
            <a:r>
              <a:rPr sz="2400" smtClean="0"/>
              <a:t>Работа   по обобщению и распространению собственного педагогического опыта</a:t>
            </a:r>
          </a:p>
          <a:p>
            <a:pPr marL="533400" indent="-533400">
              <a:lnSpc>
                <a:spcPct val="80000"/>
              </a:lnSpc>
              <a:buClr>
                <a:srgbClr val="C94009"/>
              </a:buClr>
              <a:buFont typeface="Wingdings" pitchFamily="2" charset="2"/>
              <a:buAutoNum type="arabicPeriod" startAt="2"/>
            </a:pPr>
            <a:r>
              <a:rPr sz="2400" smtClean="0"/>
              <a:t>Непрерывное профессиональное образование  и саморазвитие</a:t>
            </a:r>
          </a:p>
          <a:p>
            <a:pPr marL="533400" indent="-533400">
              <a:lnSpc>
                <a:spcPct val="80000"/>
              </a:lnSpc>
              <a:buClr>
                <a:srgbClr val="C94009"/>
              </a:buClr>
              <a:buFont typeface="Wingdings" pitchFamily="2" charset="2"/>
              <a:buAutoNum type="arabicPeriod" startAt="2"/>
            </a:pPr>
            <a:r>
              <a:rPr sz="2400" smtClean="0"/>
              <a:t>Отзывы о педагогической деятельности</a:t>
            </a:r>
          </a:p>
          <a:p>
            <a:pPr marL="533400" indent="-533400">
              <a:lnSpc>
                <a:spcPct val="80000"/>
              </a:lnSpc>
              <a:buClr>
                <a:srgbClr val="C94009"/>
              </a:buClr>
              <a:buFont typeface="Wingdings" pitchFamily="2" charset="2"/>
              <a:buAutoNum type="arabicPeriod" startAt="2"/>
            </a:pPr>
            <a:r>
              <a:rPr sz="2400" smtClean="0"/>
              <a:t>Учебно-материальная база</a:t>
            </a:r>
          </a:p>
          <a:p>
            <a:pPr>
              <a:buNone/>
              <a:defRPr/>
            </a:pP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6" name="Picture 2" descr="H:\аним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14884"/>
            <a:ext cx="4752528" cy="2029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801914"/>
          </a:xfrm>
        </p:spPr>
        <p:txBody>
          <a:bodyPr>
            <a:normAutofit/>
          </a:bodyPr>
          <a:lstStyle/>
          <a:p>
            <a:r>
              <a:rPr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Общие сведения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596413"/>
            <a:ext cx="8167718" cy="4618669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sz="2400" b="1" smtClean="0">
                <a:latin typeface="Times New Roman" pitchFamily="18" charset="0"/>
                <a:cs typeface="Times New Roman" pitchFamily="18" charset="0"/>
              </a:rPr>
              <a:t>Борисова Тамара Борисовна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400" b="1" smtClean="0">
                <a:latin typeface="Times New Roman" pitchFamily="18" charset="0"/>
                <a:cs typeface="Times New Roman" pitchFamily="18" charset="0"/>
              </a:rPr>
              <a:t> преподаватель английского языка ГОУ СПО Аграрный колледж.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b="1" smtClean="0">
                <a:latin typeface="Times New Roman" pitchFamily="18" charset="0"/>
                <a:cs typeface="Times New Roman" pitchFamily="18" charset="0"/>
              </a:rPr>
              <a:t>ата рождения 26.03.1956 г.</a:t>
            </a:r>
          </a:p>
          <a:p>
            <a:pPr>
              <a:buFontTx/>
              <a:buNone/>
            </a:pPr>
            <a:r>
              <a:rPr sz="2400" b="1" smtClean="0">
                <a:latin typeface="Times New Roman" pitchFamily="18" charset="0"/>
                <a:cs typeface="Times New Roman" pitchFamily="18" charset="0"/>
              </a:rPr>
              <a:t>Образование высшее</a:t>
            </a:r>
          </a:p>
          <a:p>
            <a:pPr algn="just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b="1" smtClean="0">
                <a:latin typeface="Times New Roman" pitchFamily="18" charset="0"/>
                <a:cs typeface="Times New Roman" pitchFamily="18" charset="0"/>
              </a:rPr>
              <a:t>кончила Иркутский Государственный педагогический институт иностранных языков им. Хо Ши Мина в 1983 году</a:t>
            </a:r>
          </a:p>
          <a:p>
            <a:pPr>
              <a:buFontTx/>
              <a:buNone/>
            </a:pPr>
            <a:r>
              <a:rPr sz="2400" b="1" smtClean="0">
                <a:latin typeface="Times New Roman" pitchFamily="18" charset="0"/>
                <a:cs typeface="Times New Roman" pitchFamily="18" charset="0"/>
              </a:rPr>
              <a:t>Общий трудовой стаж – 33 года</a:t>
            </a:r>
          </a:p>
          <a:p>
            <a:pPr>
              <a:buFontTx/>
              <a:buNone/>
            </a:pPr>
            <a:r>
              <a:rPr sz="2400" b="1" smtClean="0">
                <a:latin typeface="Times New Roman" pitchFamily="18" charset="0"/>
                <a:cs typeface="Times New Roman" pitchFamily="18" charset="0"/>
              </a:rPr>
              <a:t>Педагогический стаж – 21 год</a:t>
            </a:r>
          </a:p>
          <a:p>
            <a:pPr>
              <a:buFontTx/>
              <a:buNone/>
            </a:pPr>
            <a:r>
              <a:rPr sz="2400" b="1" smtClean="0">
                <a:latin typeface="Times New Roman" pitchFamily="18" charset="0"/>
                <a:cs typeface="Times New Roman" pitchFamily="18" charset="0"/>
              </a:rPr>
              <a:t>Педагогический стаж в колледже – 2 года</a:t>
            </a:r>
          </a:p>
          <a:p>
            <a:pPr>
              <a:buFontTx/>
              <a:buNone/>
            </a:pPr>
            <a:r>
              <a:rPr sz="2400" b="1" smtClean="0">
                <a:latin typeface="Times New Roman" pitchFamily="18" charset="0"/>
                <a:cs typeface="Times New Roman" pitchFamily="18" charset="0"/>
              </a:rPr>
              <a:t>Квалификационная категория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400" b="1" smtClean="0">
                <a:latin typeface="Times New Roman" pitchFamily="18" charset="0"/>
                <a:cs typeface="Times New Roman" pitchFamily="18" charset="0"/>
              </a:rPr>
              <a:t> первая (до 22.01.2013)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b="1" smtClean="0">
                <a:latin typeface="Times New Roman" pitchFamily="18" charset="0"/>
                <a:cs typeface="Times New Roman" pitchFamily="18" charset="0"/>
              </a:rPr>
              <a:t>абота в группах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sz="2400" b="1" smtClean="0">
                <a:latin typeface="Times New Roman" pitchFamily="18" charset="0"/>
                <a:cs typeface="Times New Roman" pitchFamily="18" charset="0"/>
              </a:rPr>
              <a:t>курс: 112,1; 112,2; 212; 312; 412; 512 гр.</a:t>
            </a:r>
          </a:p>
          <a:p>
            <a:pPr>
              <a:buNone/>
            </a:pPr>
            <a:r>
              <a:rPr sz="2400" b="1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sz="2400" b="1" smtClean="0">
                <a:latin typeface="Times New Roman" pitchFamily="18" charset="0"/>
                <a:cs typeface="Times New Roman" pitchFamily="18" charset="0"/>
              </a:rPr>
              <a:t>курс: 111,1; 111,2; 211; 311; 411; 511; 611 гр.</a:t>
            </a:r>
          </a:p>
          <a:p>
            <a:pPr>
              <a:buNone/>
            </a:pPr>
            <a:r>
              <a:rPr sz="2400" b="1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sz="2400" b="1" smtClean="0">
                <a:latin typeface="Times New Roman" pitchFamily="18" charset="0"/>
                <a:cs typeface="Times New Roman" pitchFamily="18" charset="0"/>
              </a:rPr>
              <a:t>курс: 110; 310; 510 гр.</a:t>
            </a:r>
          </a:p>
          <a:p>
            <a:pPr>
              <a:buNone/>
            </a:pPr>
            <a:r>
              <a:rPr sz="2400" b="1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sz="2400" b="1" smtClean="0">
                <a:latin typeface="Times New Roman" pitchFamily="18" charset="0"/>
                <a:cs typeface="Times New Roman" pitchFamily="18" charset="0"/>
              </a:rPr>
              <a:t>курс: 109; 309; 409 гр.</a:t>
            </a:r>
          </a:p>
          <a:p>
            <a:pPr>
              <a:buNone/>
            </a:pPr>
            <a:endParaRPr sz="20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sz="2000" b="1" smtClean="0">
                <a:latin typeface="Times New Roman" pitchFamily="18" charset="0"/>
                <a:cs typeface="Times New Roman" pitchFamily="18" charset="0"/>
              </a:rPr>
              <a:t>Документы представлены за период </a:t>
            </a:r>
            <a:r>
              <a:rPr sz="2000" b="1" smtClean="0">
                <a:latin typeface="Times New Roman" pitchFamily="18" charset="0"/>
                <a:cs typeface="Times New Roman" pitchFamily="18" charset="0"/>
              </a:rPr>
              <a:t>2010-2012 гг</a:t>
            </a:r>
            <a:r>
              <a:rPr sz="20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552" y="142852"/>
            <a:ext cx="8604448" cy="5715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1.1.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об образовании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465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2358" y="1086731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456062"/>
            <a:ext cx="2952328" cy="490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786229" y="521754"/>
            <a:ext cx="2955919" cy="48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6305595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2"/>
          <p:cNvGraphicFramePr>
            <a:graphicFrameLocks noGrp="1"/>
          </p:cNvGraphicFramePr>
          <p:nvPr>
            <p:ph idx="1"/>
          </p:nvPr>
        </p:nvGraphicFramePr>
        <p:xfrm>
          <a:off x="642910" y="1714488"/>
          <a:ext cx="8229600" cy="2960689"/>
        </p:xfrm>
        <a:graphic>
          <a:graphicData uri="http://schemas.openxmlformats.org/drawingml/2006/table">
            <a:tbl>
              <a:tblPr/>
              <a:tblGrid>
                <a:gridCol w="2057400"/>
                <a:gridCol w="1770063"/>
                <a:gridCol w="1366837"/>
                <a:gridCol w="3035300"/>
              </a:tblGrid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 учреждения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МОУ ДПО «Институт повышения квалификации» г. Новокузнецк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Курсы повышения квалификации 144 ч.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Удостоверение № 88031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2008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«Психолого-педагогические основы, теория и методика преподавания иностранного языка в профильной школе»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ГОУ «Кузбасский региональный институт развития профессионального образования» г. Кемерово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Курсы повышения квалификации 108ч.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Удостоверение № 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«Психолого-педагогические основы профессиональной деятельности»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1.2. Курсы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повышения квалификации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4"/>
            <a:ext cx="80772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14285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1.2. Повышение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квалификации</a:t>
            </a:r>
          </a:p>
        </p:txBody>
      </p:sp>
      <p:pic>
        <p:nvPicPr>
          <p:cNvPr id="6146" name="Picture 2" descr="C:\Users\user\Documents\IMG_05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37570"/>
            <a:ext cx="7124665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764704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2008 год </a:t>
            </a:r>
            <a:r>
              <a:rPr lang="ru-RU" sz="2000" dirty="0">
                <a:solidFill>
                  <a:srgbClr val="003300"/>
                </a:solidFill>
              </a:rPr>
              <a:t>– курсовая подготовка по теме: «Психолого-педагогические основы, теория и методика преподавания иностранного языка в профильной школе»  (144часа</a:t>
            </a:r>
            <a:r>
              <a:rPr lang="ru-RU" sz="2000" dirty="0"/>
              <a:t>).</a:t>
            </a:r>
            <a:r>
              <a:rPr lang="ru-RU" sz="2000" dirty="0">
                <a:solidFill>
                  <a:srgbClr val="0070C0"/>
                </a:solidFill>
              </a:rPr>
              <a:t> МОУ ДПО «Институт повышения квалификации», г. Новокузнецк. </a:t>
            </a:r>
            <a:r>
              <a:rPr lang="ru-RU" sz="2000" dirty="0">
                <a:solidFill>
                  <a:srgbClr val="003300"/>
                </a:solidFill>
              </a:rPr>
              <a:t>Регистрационный №88031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643050"/>
            <a:ext cx="660971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4"/>
            <a:ext cx="80772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50267" y="14285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1.2.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764704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2012 </a:t>
            </a:r>
            <a:r>
              <a:rPr lang="ru-RU" sz="2000" dirty="0">
                <a:solidFill>
                  <a:srgbClr val="FF0000"/>
                </a:solidFill>
              </a:rPr>
              <a:t>год </a:t>
            </a:r>
            <a:r>
              <a:rPr lang="ru-RU" sz="2000" dirty="0" smtClean="0">
                <a:solidFill>
                  <a:srgbClr val="003300"/>
                </a:solidFill>
              </a:rPr>
              <a:t>по программе: </a:t>
            </a:r>
            <a:r>
              <a:rPr lang="ru-RU" sz="2000" dirty="0">
                <a:solidFill>
                  <a:srgbClr val="003300"/>
                </a:solidFill>
              </a:rPr>
              <a:t>«Психолого-педагогические </a:t>
            </a:r>
            <a:r>
              <a:rPr lang="ru-RU" sz="2000" dirty="0" smtClean="0">
                <a:solidFill>
                  <a:srgbClr val="003300"/>
                </a:solidFill>
              </a:rPr>
              <a:t>основы</a:t>
            </a:r>
            <a:r>
              <a:rPr sz="2000" smtClean="0">
                <a:solidFill>
                  <a:srgbClr val="003300"/>
                </a:solidFill>
              </a:rPr>
              <a:t> профессиональной деятельности</a:t>
            </a:r>
            <a:r>
              <a:rPr lang="ru-RU" sz="2000" dirty="0" smtClean="0">
                <a:solidFill>
                  <a:srgbClr val="003300"/>
                </a:solidFill>
              </a:rPr>
              <a:t>»  </a:t>
            </a:r>
            <a:r>
              <a:rPr lang="ru-RU" sz="2000" dirty="0">
                <a:solidFill>
                  <a:srgbClr val="003300"/>
                </a:solidFill>
              </a:rPr>
              <a:t>(</a:t>
            </a:r>
            <a:r>
              <a:rPr lang="ru-RU" sz="2000" dirty="0" smtClean="0">
                <a:solidFill>
                  <a:srgbClr val="003300"/>
                </a:solidFill>
              </a:rPr>
              <a:t>108 ч.</a:t>
            </a:r>
            <a:r>
              <a:rPr lang="ru-RU" sz="2000" dirty="0" smtClean="0"/>
              <a:t>)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3300"/>
                </a:solidFill>
              </a:rPr>
              <a:t>Регистрационный №240</a:t>
            </a:r>
            <a:endParaRPr lang="ru-RU" sz="2000" dirty="0">
              <a:solidFill>
                <a:srgbClr val="003300"/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4"/>
            <a:ext cx="80772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142853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1.3.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Аттестация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928670"/>
            <a:ext cx="492920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Портфолио&amp;quot;&quot;/&gt;&lt;property id=&quot;20307&quot; value=&quot;259&quot;/&gt;&lt;/object&gt;&lt;object type=&quot;3&quot; unique_id=&quot;10005&quot;&gt;&lt;property id=&quot;20148&quot; value=&quot;5&quot;/&gt;&lt;property id=&quot;20300&quot; value=&quot;Slide 2 - &amp;quot;Содержание&amp;quot;&quot;/&gt;&lt;property id=&quot;20307&quot; value=&quot;261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 - &amp;quot; &amp;quot;&quot;/&gt;&lt;property id=&quot;20307&quot; value=&quot;262&quot;/&gt;&lt;/object&gt;&lt;object type=&quot;3&quot; unique_id=&quot;10008&quot;&gt;&lt;property id=&quot;20148&quot; value=&quot;5&quot;/&gt;&lt;property id=&quot;20300&quot; value=&quot;Slide 5&quot;/&gt;&lt;property id=&quot;20307&quot; value=&quot;299&quot;/&gt;&lt;/object&gt;&lt;object type=&quot;3&quot; unique_id=&quot;10009&quot;&gt;&lt;property id=&quot;20148&quot; value=&quot;5&quot;/&gt;&lt;property id=&quot;20300&quot; value=&quot;Slide 6 - &amp;quot;Практическое представление собственного педагогического опыта&amp;quot;&quot;/&gt;&lt;property id=&quot;20307&quot; value=&quot;339&quot;/&gt;&lt;/object&gt;&lt;object type=&quot;3&quot; unique_id=&quot;10010&quot;&gt;&lt;property id=&quot;20148&quot; value=&quot;5&quot;/&gt;&lt;property id=&quot;20300&quot; value=&quot;Slide 7 - &amp;quot;Практическое представление собственного педагогического опыта&amp;quot;&quot;/&gt;&lt;property id=&quot;20307&quot; value=&quot;360&quot;/&gt;&lt;/object&gt;&lt;object type=&quot;3&quot; unique_id=&quot;10011&quot;&gt;&lt;property id=&quot;20148&quot; value=&quot;5&quot;/&gt;&lt;property id=&quot;20300&quot; value=&quot;Slide 8 - &amp;quot;Практическое представление собственного педагогического опыта&amp;quot;&quot;/&gt;&lt;property id=&quot;20307&quot; value=&quot;349&quot;/&gt;&lt;/object&gt;&lt;object type=&quot;3&quot; unique_id=&quot;10012&quot;&gt;&lt;property id=&quot;20148&quot; value=&quot;5&quot;/&gt;&lt;property id=&quot;20300&quot; value=&quot;Slide 9 - &amp;quot;Практическое представление собственного педагогического опыта&amp;quot;&quot;/&gt;&lt;property id=&quot;20307&quot; value=&quot;363&quot;/&gt;&lt;/object&gt;&lt;object type=&quot;3&quot; unique_id=&quot;10013&quot;&gt;&lt;property id=&quot;20148&quot; value=&quot;5&quot;/&gt;&lt;property id=&quot;20300&quot; value=&quot;Slide 10 - &amp;quot;Практическое представление собственного педагогического опыта&amp;quot;&quot;/&gt;&lt;property id=&quot;20307&quot; value=&quot;362&quot;/&gt;&lt;/object&gt;&lt;object type=&quot;3&quot; unique_id=&quot;10014&quot;&gt;&lt;property id=&quot;20148&quot; value=&quot;5&quot;/&gt;&lt;property id=&quot;20300&quot; value=&quot;Slide 11 - &amp;quot;Теоретическое  представление собственного педагогического опыта&amp;quot;&quot;/&gt;&lt;property id=&quot;20307&quot; value=&quot;353&quot;/&gt;&lt;/object&gt;&lt;object type=&quot;3&quot; unique_id=&quot;10015&quot;&gt;&lt;property id=&quot;20148&quot; value=&quot;5&quot;/&gt;&lt;property id=&quot;20300&quot; value=&quot;Slide 12 - &amp;quot;Теоретическое представление собственного педагогического опыта&amp;quot;&quot;/&gt;&lt;property id=&quot;20307&quot; value=&quot;364&quot;/&gt;&lt;/object&gt;&lt;object type=&quot;3&quot; unique_id=&quot;10016&quot;&gt;&lt;property id=&quot;20148&quot; value=&quot;5&quot;/&gt;&lt;property id=&quot;20300&quot; value=&quot;Slide 13 - &amp;quot;Использование современных образовательных технологий в процессе обучения английскому языку&amp;quot;&quot;/&gt;&lt;property id=&quot;20307&quot; value=&quot;365&quot;/&gt;&lt;/object&gt;&lt;object type=&quot;3&quot; unique_id=&quot;10017&quot;&gt;&lt;property id=&quot;20148&quot; value=&quot;5&quot;/&gt;&lt;property id=&quot;20300&quot; value=&quot;Slide 14 - &amp;quot;Результаты обученности&amp;quot;&quot;/&gt;&lt;property id=&quot;20307&quot; value=&quot;361&quot;/&gt;&lt;/object&gt;&lt;object type=&quot;3&quot; unique_id=&quot;10018&quot;&gt;&lt;property id=&quot;20148&quot; value=&quot;5&quot;/&gt;&lt;property id=&quot;20300&quot; value=&quot;Slide 15 - &amp;quot;Организационно-методическая деятельность&amp;quot;&quot;/&gt;&lt;property id=&quot;20307&quot; value=&quot;318&quot;/&gt;&lt;/object&gt;&lt;object type=&quot;3&quot; unique_id=&quot;10019&quot;&gt;&lt;property id=&quot;20148&quot; value=&quot;5&quot;/&gt;&lt;property id=&quot;20300&quot; value=&quot;Slide 16 - &amp;quot;Организационно - методическая деятельность&amp;quot;&quot;/&gt;&lt;property id=&quot;20307&quot; value=&quot;322&quot;/&gt;&lt;/object&gt;&lt;object type=&quot;3&quot; unique_id=&quot;10020&quot;&gt;&lt;property id=&quot;20148&quot; value=&quot;5&quot;/&gt;&lt;property id=&quot;20300&quot; value=&quot;Slide 17 - &amp;quot;Организационно - методическая деятельность&amp;quot;&quot;/&gt;&lt;property id=&quot;20307&quot; value=&quot;308&quot;/&gt;&lt;/object&gt;&lt;object type=&quot;3&quot; unique_id=&quot;10021&quot;&gt;&lt;property id=&quot;20148&quot; value=&quot;5&quot;/&gt;&lt;property id=&quot;20300&quot; value=&quot;Slide 18 - &amp;quot;Использование современных образовательных технологий в процессе обучения физике&amp;quot;&quot;/&gt;&lt;property id=&quot;20307&quot; value=&quot;307&quot;/&gt;&lt;/object&gt;&lt;object type=&quot;3&quot; unique_id=&quot;10022&quot;&gt;&lt;property id=&quot;20148&quot; value=&quot;5&quot;/&gt;&lt;property id=&quot;20300&quot; value=&quot;Slide 19 - &amp;quot;Использование современных образовательных технологий в процессе обучения физике&amp;quot;&quot;/&gt;&lt;property id=&quot;20307&quot; value=&quot;317&quot;/&gt;&lt;/object&gt;&lt;object type=&quot;3&quot; unique_id=&quot;10023&quot;&gt;&lt;property id=&quot;20148&quot; value=&quot;5&quot;/&gt;&lt;property id=&quot;20300&quot; value=&quot;Slide 20 - &amp;quot;      Использование современных образовательных технологий в процессе обучения физике&amp;quot;&quot;/&gt;&lt;property id=&quot;20307&quot; value=&quot;310&quot;/&gt;&lt;/object&gt;&lt;object type=&quot;3&quot; unique_id=&quot;10024&quot;&gt;&lt;property id=&quot;20148&quot; value=&quot;5&quot;/&gt;&lt;property id=&quot;20300&quot; value=&quot;Slide 21 - &amp;quot;      &amp;quot;&quot;/&gt;&lt;property id=&quot;20307&quot; value=&quot;357&quot;/&gt;&lt;/object&gt;&lt;object type=&quot;3&quot; unique_id=&quot;10025&quot;&gt;&lt;property id=&quot;20148&quot; value=&quot;5&quot;/&gt;&lt;property id=&quot;20300&quot; value=&quot;Slide 22 - &amp;quot;Экспертная  деятельность&amp;quot;&quot;/&gt;&lt;property id=&quot;20307&quot; value=&quot;306&quot;/&gt;&lt;/object&gt;&lt;object type=&quot;3&quot; unique_id=&quot;10026&quot;&gt;&lt;property id=&quot;20148&quot; value=&quot;5&quot;/&gt;&lt;property id=&quot;20300&quot; value=&quot;Slide 23 - &amp;quot;Участие в конкурсах профессионального мастерства&amp;quot;&quot;/&gt;&lt;property id=&quot;20307&quot; value=&quot;287&quot;/&gt;&lt;/object&gt;&lt;object type=&quot;3&quot; unique_id=&quot;10027&quot;&gt;&lt;property id=&quot;20148&quot; value=&quot;5&quot;/&gt;&lt;property id=&quot;20300&quot; value=&quot;Slide 24 - &amp;quot;Участие в конкурсах профессионального мастерства&amp;quot;&quot;/&gt;&lt;property id=&quot;20307&quot; value=&quot;302&quot;/&gt;&lt;/object&gt;&lt;object type=&quot;3&quot; unique_id=&quot;10028&quot;&gt;&lt;property id=&quot;20148&quot; value=&quot;5&quot;/&gt;&lt;property id=&quot;20300&quot; value=&quot;Slide 25 - &amp;quot;Участие в конференциях&amp;quot;&quot;/&gt;&lt;property id=&quot;20307&quot; value=&quot;313&quot;/&gt;&lt;/object&gt;&lt;object type=&quot;3&quot; unique_id=&quot;10029&quot;&gt;&lt;property id=&quot;20148&quot; value=&quot;5&quot;/&gt;&lt;property id=&quot;20300&quot; value=&quot;Slide 26 - &amp;quot; Подготовка и проведение олимпиад&amp;quot;&quot;/&gt;&lt;property id=&quot;20307&quot; value=&quot;316&quot;/&gt;&lt;/object&gt;&lt;object type=&quot;3&quot; unique_id=&quot;10030&quot;&gt;&lt;property id=&quot;20148&quot; value=&quot;5&quot;/&gt;&lt;property id=&quot;20300&quot; value=&quot;Slide 27 - &amp;quot; Подготовка и проведение олимпиад&amp;quot;&quot;/&gt;&lt;property id=&quot;20307&quot; value=&quot;303&quot;/&gt;&lt;/object&gt;&lt;object type=&quot;3&quot; unique_id=&quot;10031&quot;&gt;&lt;property id=&quot;20148&quot; value=&quot;5&quot;/&gt;&lt;property id=&quot;20300&quot; value=&quot;Slide 28 - &amp;quot;Участие в выставках&amp;quot;&quot;/&gt;&lt;property id=&quot;20307&quot; value=&quot;305&quot;/&gt;&lt;/object&gt;&lt;object type=&quot;3&quot; unique_id=&quot;10032&quot;&gt;&lt;property id=&quot;20148&quot; value=&quot;5&quot;/&gt;&lt;property id=&quot;20300&quot; value=&quot;Slide 29 - &amp;quot;          Участие в выставках&amp;quot;&quot;/&gt;&lt;property id=&quot;20307&quot; value=&quot;270&quot;/&gt;&lt;/object&gt;&lt;object type=&quot;3&quot; unique_id=&quot;10033&quot;&gt;&lt;property id=&quot;20148&quot; value=&quot;5&quot;/&gt;&lt;property id=&quot;20300&quot; value=&quot;Slide 30 - &amp;quot;          Участие в выставках&amp;quot;&quot;/&gt;&lt;property id=&quot;20307&quot; value=&quot;332&quot;/&gt;&lt;/object&gt;&lt;object type=&quot;3&quot; unique_id=&quot;10034&quot;&gt;&lt;property id=&quot;20148&quot; value=&quot;5&quot;/&gt;&lt;property id=&quot;20300&quot; value=&quot;Slide 31 - &amp;quot;Внеурочная деятельность&amp;quot;&quot;/&gt;&lt;property id=&quot;20307&quot; value=&quot;331&quot;/&gt;&lt;/object&gt;&lt;object type=&quot;3&quot; unique_id=&quot;10035&quot;&gt;&lt;property id=&quot;20148&quot; value=&quot;5&quot;/&gt;&lt;property id=&quot;20300&quot; value=&quot;Slide 32 - &amp;quot;          Внеурочная деятельность&amp;quot;&quot;/&gt;&lt;property id=&quot;20307&quot; value=&quot;335&quot;/&gt;&lt;/object&gt;&lt;object type=&quot;3&quot; unique_id=&quot;10036&quot;&gt;&lt;property id=&quot;20148&quot; value=&quot;5&quot;/&gt;&lt;property id=&quot;20300&quot; value=&quot;Slide 33 - &amp;quot; Внеурочная деятельность&amp;quot;&quot;/&gt;&lt;property id=&quot;20307&quot; value=&quot;336&quot;/&gt;&lt;/object&gt;&lt;object type=&quot;3&quot; unique_id=&quot;10037&quot;&gt;&lt;property id=&quot;20148&quot; value=&quot;5&quot;/&gt;&lt;property id=&quot;20300&quot; value=&quot;Slide 34 - &amp;quot;          Участие в лицейских мероприятиях&amp;quot;&quot;/&gt;&lt;property id=&quot;20307&quot; value=&quot;334&quot;/&gt;&lt;/object&gt;&lt;object type=&quot;3&quot; unique_id=&quot;10038&quot;&gt;&lt;property id=&quot;20148&quot; value=&quot;5&quot;/&gt;&lt;property id=&quot;20300&quot; value=&quot;Slide 35 - &amp;quot;Кружковая деятельность&amp;quot;&quot;/&gt;&lt;property id=&quot;20307&quot; value=&quot;338&quot;/&gt;&lt;/object&gt;&lt;object type=&quot;3&quot; unique_id=&quot;10039&quot;&gt;&lt;property id=&quot;20148&quot; value=&quot;5&quot;/&gt;&lt;property id=&quot;20300&quot; value=&quot;Slide 36 - &amp;quot;Кружковая деятельность&amp;quot;&quot;/&gt;&lt;property id=&quot;20307&quot; value=&quot;358&quot;/&gt;&lt;/object&gt;&lt;object type=&quot;3&quot; unique_id=&quot;10040&quot;&gt;&lt;property id=&quot;20148&quot; value=&quot;5&quot;/&gt;&lt;property id=&quot;20300&quot; value=&quot;Slide 37&quot;/&gt;&lt;property id=&quot;20307&quot; value=&quot;311&quot;/&gt;&lt;/object&gt;&lt;object type=&quot;3&quot; unique_id=&quot;10041&quot;&gt;&lt;property id=&quot;20148&quot; value=&quot;5&quot;/&gt;&lt;property id=&quot;20300&quot; value=&quot;Slide 38&quot;/&gt;&lt;property id=&quot;20307&quot; value=&quot;277&quot;/&gt;&lt;/object&gt;&lt;object type=&quot;3&quot; unique_id=&quot;10042&quot;&gt;&lt;property id=&quot;20148&quot; value=&quot;5&quot;/&gt;&lt;property id=&quot;20300&quot; value=&quot;Slide 39 - &amp;quot;Кружковая деятельность&amp;quot;&quot;/&gt;&lt;property id=&quot;20307&quot; value=&quot;359&quot;/&gt;&lt;/object&gt;&lt;object type=&quot;3&quot; unique_id=&quot;10043&quot;&gt;&lt;property id=&quot;20148&quot; value=&quot;5&quot;/&gt;&lt;property id=&quot;20300&quot; value=&quot;Slide 40&quot;/&gt;&lt;property id=&quot;20307&quot; value=&quot;315&quot;/&gt;&lt;/object&gt;&lt;object type=&quot;3&quot; unique_id=&quot;10044&quot;&gt;&lt;property id=&quot;20148&quot; value=&quot;5&quot;/&gt;&lt;property id=&quot;20300&quot; value=&quot;Slide 41 - &amp;quot;          Участие в выставках&amp;quot;&quot;/&gt;&lt;property id=&quot;20307&quot; value=&quot;333&quot;/&gt;&lt;/object&gt;&lt;object type=&quot;3&quot; unique_id=&quot;10045&quot;&gt;&lt;property id=&quot;20148&quot; value=&quot;5&quot;/&gt;&lt;property id=&quot;20300&quot; value=&quot;Slide 42 - &amp;quot;Качество обучености по физике&amp;quot;&quot;/&gt;&lt;property id=&quot;20307&quot; value=&quot;301&quot;/&gt;&lt;/object&gt;&lt;object type=&quot;3&quot; unique_id=&quot;10046&quot;&gt;&lt;property id=&quot;20148&quot; value=&quot;5&quot;/&gt;&lt;property id=&quot;20300&quot; value=&quot;Slide 43&quot;/&gt;&lt;property id=&quot;20307&quot; value=&quot;320&quot;/&gt;&lt;/object&gt;&lt;object type=&quot;3&quot; unique_id=&quot;10047&quot;&gt;&lt;property id=&quot;20148&quot; value=&quot;5&quot;/&gt;&lt;property id=&quot;20300&quot; value=&quot;Slide 44 - &amp;quot;Приложение&amp;quot;&quot;/&gt;&lt;property id=&quot;20307&quot; value=&quot;278&quot;/&gt;&lt;/object&gt;&lt;object type=&quot;3&quot; unique_id=&quot;10048&quot;&gt;&lt;property id=&quot;20148&quot; value=&quot;5&quot;/&gt;&lt;property id=&quot;20300&quot; value=&quot;Slide 45&quot;/&gt;&lt;property id=&quot;20307&quot; value=&quot;309&quot;/&gt;&lt;/object&gt;&lt;object type=&quot;3&quot; unique_id=&quot;10049&quot;&gt;&lt;property id=&quot;20148&quot; value=&quot;5&quot;/&gt;&lt;property id=&quot;20300&quot; value=&quot;Slide 46&quot;/&gt;&lt;property id=&quot;20307&quot; value=&quot;281&quot;/&gt;&lt;/object&gt;&lt;object type=&quot;3&quot; unique_id=&quot;10050&quot;&gt;&lt;property id=&quot;20148&quot; value=&quot;5&quot;/&gt;&lt;property id=&quot;20300&quot; value=&quot;Slide 47 - &amp;quot;      Использование современных образовательных технологий в процессе обучения физике&amp;quot;&quot;/&gt;&lt;property id=&quot;20307&quot; value=&quot;355&quot;/&gt;&lt;/object&gt;&lt;object type=&quot;3&quot; unique_id=&quot;10051&quot;&gt;&lt;property id=&quot;20148&quot; value=&quot;5&quot;/&gt;&lt;property id=&quot;20300&quot; value=&quot;Slide 48 - &amp;quot;Теоретическое представление собственного педагогического опыта &amp;#x0D;&amp;#x0A;&amp;quot;&quot;/&gt;&lt;property id=&quot;20307&quot; value=&quot;326&quot;/&gt;&lt;/object&gt;&lt;object type=&quot;3&quot; unique_id=&quot;10052&quot;&gt;&lt;property id=&quot;20148&quot; value=&quot;5&quot;/&gt;&lt;property id=&quot;20300&quot; value=&quot;Slide 49 - &amp;quot;Практическое представление собственного педагогического опыта&amp;quot;&quot;/&gt;&lt;property id=&quot;20307&quot; value=&quot;344&quot;/&gt;&lt;/object&gt;&lt;object type=&quot;3&quot; unique_id=&quot;10053&quot;&gt;&lt;property id=&quot;20148&quot; value=&quot;5&quot;/&gt;&lt;property id=&quot;20300&quot; value=&quot;Slide 50 - &amp;quot;Практическое представление собственного педагогического опыта&amp;quot;&quot;/&gt;&lt;property id=&quot;20307&quot; value=&quot;32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1421</Words>
  <Application>Microsoft Office PowerPoint</Application>
  <PresentationFormat>Экран (4:3)</PresentationFormat>
  <Paragraphs>223</Paragraphs>
  <Slides>27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Обучение</vt:lpstr>
      <vt:lpstr>Портфолио</vt:lpstr>
      <vt:lpstr>Слайд 2</vt:lpstr>
      <vt:lpstr>Содержание</vt:lpstr>
      <vt:lpstr>1. Общие сведения</vt:lpstr>
      <vt:lpstr>1.1. Сведения об образовании</vt:lpstr>
      <vt:lpstr>1.2. Курсы  повышения квалификации</vt:lpstr>
      <vt:lpstr> </vt:lpstr>
      <vt:lpstr> </vt:lpstr>
      <vt:lpstr> </vt:lpstr>
      <vt:lpstr>2. Использование современных образовательных технологий в процессе обучения английскому языку  </vt:lpstr>
      <vt:lpstr>2.1. Практическое представление собственного педагогического опыта</vt:lpstr>
      <vt:lpstr>2.1. Практическое представление собственного педагогического опыта</vt:lpstr>
      <vt:lpstr>2.1. Практическое представление собственного педагогического опыта</vt:lpstr>
      <vt:lpstr>2.1. Практическое представление собственного педагогического опыта</vt:lpstr>
      <vt:lpstr>2.1. Практическое представление собственного педагогического опыта</vt:lpstr>
      <vt:lpstr>Заседание пед.совета 22.12.2011</vt:lpstr>
      <vt:lpstr>2.3. Название методических разработок</vt:lpstr>
      <vt:lpstr>3. Результаты педагогической деятельности в межаттестационный период</vt:lpstr>
      <vt:lpstr>4. Работа по обобщению и распростронению собственного педогагического опыта. Теоретическое представление собственного опыта</vt:lpstr>
      <vt:lpstr>4.1. Теоретическое представление собственного педагогического опыта</vt:lpstr>
      <vt:lpstr>Слайд 21</vt:lpstr>
      <vt:lpstr>5. Непрерывное профессиональное образование и саморазвитие</vt:lpstr>
      <vt:lpstr>Слайд 23</vt:lpstr>
      <vt:lpstr>6. Отзывы о педагогической деятельности 6.1. Анализ занятия</vt:lpstr>
      <vt:lpstr>6.2. Рецензия</vt:lpstr>
      <vt:lpstr>7. Учебно-материальная база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2012-09-24T04:22:19Z</dcterms:created>
  <dcterms:modified xsi:type="dcterms:W3CDTF">2012-11-21T10:27:31Z</dcterms:modified>
</cp:coreProperties>
</file>